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322" r:id="rId2"/>
    <p:sldId id="320" r:id="rId3"/>
    <p:sldId id="285" r:id="rId4"/>
    <p:sldId id="439" r:id="rId5"/>
    <p:sldId id="310" r:id="rId6"/>
    <p:sldId id="402" r:id="rId7"/>
    <p:sldId id="325" r:id="rId8"/>
    <p:sldId id="384" r:id="rId9"/>
    <p:sldId id="385" r:id="rId10"/>
    <p:sldId id="267" r:id="rId11"/>
    <p:sldId id="268" r:id="rId12"/>
    <p:sldId id="269" r:id="rId13"/>
    <p:sldId id="386" r:id="rId14"/>
    <p:sldId id="387" r:id="rId15"/>
    <p:sldId id="389" r:id="rId16"/>
    <p:sldId id="390" r:id="rId17"/>
    <p:sldId id="388" r:id="rId18"/>
    <p:sldId id="391" r:id="rId19"/>
    <p:sldId id="392" r:id="rId20"/>
    <p:sldId id="395" r:id="rId21"/>
    <p:sldId id="394" r:id="rId22"/>
    <p:sldId id="396" r:id="rId23"/>
    <p:sldId id="397" r:id="rId24"/>
    <p:sldId id="400" r:id="rId25"/>
    <p:sldId id="401" r:id="rId26"/>
    <p:sldId id="403" r:id="rId27"/>
    <p:sldId id="404" r:id="rId28"/>
    <p:sldId id="398" r:id="rId29"/>
    <p:sldId id="399" r:id="rId30"/>
    <p:sldId id="406" r:id="rId31"/>
    <p:sldId id="405" r:id="rId32"/>
    <p:sldId id="407" r:id="rId33"/>
    <p:sldId id="408" r:id="rId34"/>
    <p:sldId id="429" r:id="rId35"/>
    <p:sldId id="411" r:id="rId36"/>
    <p:sldId id="412" r:id="rId37"/>
    <p:sldId id="413" r:id="rId38"/>
    <p:sldId id="414" r:id="rId39"/>
    <p:sldId id="415" r:id="rId40"/>
    <p:sldId id="437" r:id="rId41"/>
    <p:sldId id="418" r:id="rId42"/>
    <p:sldId id="416" r:id="rId43"/>
    <p:sldId id="409" r:id="rId44"/>
    <p:sldId id="410" r:id="rId45"/>
    <p:sldId id="419" r:id="rId46"/>
    <p:sldId id="420" r:id="rId47"/>
    <p:sldId id="421" r:id="rId48"/>
    <p:sldId id="422" r:id="rId49"/>
    <p:sldId id="423" r:id="rId50"/>
    <p:sldId id="424" r:id="rId51"/>
    <p:sldId id="425" r:id="rId52"/>
    <p:sldId id="426" r:id="rId53"/>
    <p:sldId id="432" r:id="rId54"/>
    <p:sldId id="440" r:id="rId55"/>
    <p:sldId id="431" r:id="rId56"/>
    <p:sldId id="433" r:id="rId57"/>
    <p:sldId id="441" r:id="rId58"/>
    <p:sldId id="434" r:id="rId59"/>
    <p:sldId id="442" r:id="rId60"/>
    <p:sldId id="438" r:id="rId61"/>
    <p:sldId id="428" r:id="rId62"/>
    <p:sldId id="427" r:id="rId63"/>
    <p:sldId id="430" r:id="rId64"/>
    <p:sldId id="435" r:id="rId65"/>
    <p:sldId id="443" r:id="rId66"/>
    <p:sldId id="444" r:id="rId67"/>
    <p:sldId id="445" r:id="rId68"/>
    <p:sldId id="446" r:id="rId69"/>
    <p:sldId id="447" r:id="rId70"/>
    <p:sldId id="448" r:id="rId71"/>
    <p:sldId id="449" r:id="rId72"/>
    <p:sldId id="315" r:id="rId7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уликов" initials="НК" lastIdx="2" clrIdx="0">
    <p:extLst>
      <p:ext uri="{19B8F6BF-5375-455C-9EA6-DF929625EA0E}">
        <p15:presenceInfo xmlns:p15="http://schemas.microsoft.com/office/powerpoint/2012/main" userId="dfe7f8c8583dea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  <a:srgbClr val="F3B001"/>
    <a:srgbClr val="F5F6F6"/>
    <a:srgbClr val="E5E8E8"/>
    <a:srgbClr val="53535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 autoAdjust="0"/>
    <p:restoredTop sz="89228" autoAdjust="0"/>
  </p:normalViewPr>
  <p:slideViewPr>
    <p:cSldViewPr snapToGrid="0" snapToObjects="1">
      <p:cViewPr varScale="1">
        <p:scale>
          <a:sx n="114" d="100"/>
          <a:sy n="114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0T12:07:15.016" idx="1">
    <p:pos x="7443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450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3d0a08662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43d0a08662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3d0a08662_2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43d0a08662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3d0a08662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g43d0a08662_2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3d0a08662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43d0a08662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6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Объяснить </a:t>
            </a:r>
            <a:r>
              <a:rPr lang="en-US" dirty="0" err="1"/>
              <a:t>SharedPreference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1610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Добавить объяснение как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3014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F40155-B6C4-40D1-AEBB-088531A99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497249"/>
            <a:ext cx="2565332" cy="301298"/>
          </a:xfrm>
          <a:prstGeom prst="rect">
            <a:avLst/>
          </a:prstGeom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B79F5-784A-474E-B90B-0B7B0E822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2" b="19954"/>
          <a:stretch/>
        </p:blipFill>
        <p:spPr>
          <a:xfrm>
            <a:off x="0" y="0"/>
            <a:ext cx="6737684" cy="6858000"/>
          </a:xfrm>
          <a:prstGeom prst="rect">
            <a:avLst/>
          </a:prstGeom>
        </p:spPr>
      </p:pic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Краткие пояснения к разделу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Разделительный</a:t>
            </a:r>
          </a:p>
          <a:p>
            <a:pPr lvl="0"/>
            <a:r>
              <a:rPr lang="ru-RU" dirty="0"/>
              <a:t>слайд</a:t>
            </a:r>
          </a:p>
        </p:txBody>
      </p: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DD22F084-2EEF-4FE2-A99C-3D8CBDB2B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7073" t="10701" r="26244" b="34188"/>
          <a:stretch/>
        </p:blipFill>
        <p:spPr>
          <a:xfrm rot="16200000">
            <a:off x="8770924" y="-2674922"/>
            <a:ext cx="746154" cy="609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6151DC-3F70-4AA7-9835-116CEA767BEA}"/>
              </a:ext>
            </a:extLst>
          </p:cNvPr>
          <p:cNvSpPr/>
          <p:nvPr userDrawn="1"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4DC6CE0-E875-4FB2-BF28-C71D6869F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buClr>
                <a:srgbClr val="FB2938"/>
              </a:buClr>
              <a:buFont typeface="+mj-lt"/>
              <a:buAutoNum type="arabicPeriod"/>
              <a:defRPr lang="ru-RU" sz="1800" smtClean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marL="228600" lvl="0" indent="-228600" eaLnBrk="1" fontAlgn="auto" hangingPunct="1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Содержание занятия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763026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3D0628-0511-4DF1-82DD-6973397436D1}"/>
              </a:ext>
            </a:extLst>
          </p:cNvPr>
          <p:cNvSpPr/>
          <p:nvPr userDrawn="1"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C63F98-288D-4BC0-935B-8E4DC2E638E6}"/>
              </a:ext>
            </a:extLst>
          </p:cNvPr>
          <p:cNvSpPr/>
          <p:nvPr userDrawn="1"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247798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08DCE283-DAD8-4014-80DE-903C48F14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8E9C6543-A16E-43D3-B08B-46849D7A4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3" name="Номер слайда 4">
            <a:extLst>
              <a:ext uri="{FF2B5EF4-FFF2-40B4-BE49-F238E27FC236}">
                <a16:creationId xmlns:a16="http://schemas.microsoft.com/office/drawing/2014/main" id="{DB1F7A94-1EDD-4477-846E-D827AB34A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923704-2941-48AB-9DC1-4F5C173DDE95}"/>
              </a:ext>
            </a:extLst>
          </p:cNvPr>
          <p:cNvSpPr/>
          <p:nvPr userDrawn="1"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Варианты графиков и диаграмм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28AEB9E8-F088-4AE4-8D60-ACBCF903F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49265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6497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821506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№2.2 Разворот слева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Напоминание оставить отзыв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94677" y="259910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143" t="5844" r="38530" b="77678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FF960CE-A683-4F54-B47E-C4F50513A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76F31341-EFED-6A4D-84F6-C58947C1E0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1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9DCEF-8B53-42A6-A37D-FD1F5129B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50" y="1034349"/>
            <a:ext cx="7703507" cy="6858000"/>
          </a:xfrm>
          <a:prstGeom prst="rect">
            <a:avLst/>
          </a:prstGeom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EBBF6-51FE-48CC-AB6E-A8BA5771B73A}"/>
              </a:ext>
            </a:extLst>
          </p:cNvPr>
          <p:cNvSpPr txBox="1"/>
          <p:nvPr userDrawn="1"/>
        </p:nvSpPr>
        <p:spPr>
          <a:xfrm>
            <a:off x="817872" y="2922101"/>
            <a:ext cx="4473661" cy="757680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СПАСИБО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8C00-5764-41F2-924F-9CCEA21390DE}"/>
              </a:ext>
            </a:extLst>
          </p:cNvPr>
          <p:cNvSpPr txBox="1"/>
          <p:nvPr userDrawn="1"/>
        </p:nvSpPr>
        <p:spPr>
          <a:xfrm>
            <a:off x="830483" y="3685902"/>
            <a:ext cx="5984655" cy="1769274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54566445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EC6C39-4AD2-4678-8EC9-EDA4E67901B4}"/>
              </a:ext>
            </a:extLst>
          </p:cNvPr>
          <p:cNvSpPr/>
          <p:nvPr userDrawn="1"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домашнего задания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23">
            <a:extLst>
              <a:ext uri="{FF2B5EF4-FFF2-40B4-BE49-F238E27FC236}">
                <a16:creationId xmlns:a16="http://schemas.microsoft.com/office/drawing/2014/main" id="{A4BE8CC6-E33C-45D3-88A6-1E0F4340C3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13" name="Текст 23">
            <a:extLst>
              <a:ext uri="{FF2B5EF4-FFF2-40B4-BE49-F238E27FC236}">
                <a16:creationId xmlns:a16="http://schemas.microsoft.com/office/drawing/2014/main" id="{385197B8-6CEB-4E87-B106-D0533389C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16" name="Текст 23">
            <a:extLst>
              <a:ext uri="{FF2B5EF4-FFF2-40B4-BE49-F238E27FC236}">
                <a16:creationId xmlns:a16="http://schemas.microsoft.com/office/drawing/2014/main" id="{2800D370-A678-4FC0-9DE7-B954873676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Срок сдачи</a:t>
            </a:r>
          </a:p>
        </p:txBody>
      </p:sp>
      <p:sp>
        <p:nvSpPr>
          <p:cNvPr id="18" name="Текст 23">
            <a:extLst>
              <a:ext uri="{FF2B5EF4-FFF2-40B4-BE49-F238E27FC236}">
                <a16:creationId xmlns:a16="http://schemas.microsoft.com/office/drawing/2014/main" id="{0FF922A6-D9A8-4194-BC3C-1402B948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Список литературы</a:t>
            </a:r>
          </a:p>
        </p:txBody>
      </p:sp>
      <p:sp>
        <p:nvSpPr>
          <p:cNvPr id="2" name="Прямоугольник: усеченные верхние углы 1">
            <a:extLst>
              <a:ext uri="{FF2B5EF4-FFF2-40B4-BE49-F238E27FC236}">
                <a16:creationId xmlns:a16="http://schemas.microsoft.com/office/drawing/2014/main" id="{43AF9668-17AB-4A44-A5E8-B8C6E2F2717B}"/>
              </a:ext>
            </a:extLst>
          </p:cNvPr>
          <p:cNvSpPr/>
          <p:nvPr userDrawn="1"/>
        </p:nvSpPr>
        <p:spPr>
          <a:xfrm>
            <a:off x="982568" y="4884407"/>
            <a:ext cx="4150539" cy="468000"/>
          </a:xfrm>
          <a:prstGeom prst="snip2SameRect">
            <a:avLst>
              <a:gd name="adj1" fmla="val 18846"/>
              <a:gd name="adj2" fmla="val 1994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Текст 23">
            <a:extLst>
              <a:ext uri="{FF2B5EF4-FFF2-40B4-BE49-F238E27FC236}">
                <a16:creationId xmlns:a16="http://schemas.microsoft.com/office/drawing/2014/main" id="{B2A9191D-56DB-4D07-B441-D9C64DD76B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Номер домашнего задания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4F83286C-8A82-4E4C-9840-2248E37B3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sp>
        <p:nvSpPr>
          <p:cNvPr id="22" name="Текст 23">
            <a:extLst>
              <a:ext uri="{FF2B5EF4-FFF2-40B4-BE49-F238E27FC236}">
                <a16:creationId xmlns:a16="http://schemas.microsoft.com/office/drawing/2014/main" id="{D14A73B8-FC08-F349-9BAC-7D8A4FDA9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52578" y="1229698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65</a:t>
            </a:r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21B5CB26-F0DA-CE4F-BBAF-5923E861BB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449" y="1216567"/>
            <a:ext cx="261563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09.11.20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900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F044D-FB93-9043-99CF-21CFD919B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22053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162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Пустой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11868150" y="6524053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4580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 — инвертированный">
  <p:cSld name="Заголовок — инвертированный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889000" y="2266951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A9F6"/>
              </a:buClr>
              <a:buSzPts val="4100"/>
              <a:buFont typeface="Roboto"/>
              <a:buNone/>
              <a:defRPr sz="5467" b="1" i="0" u="none" strike="noStrike" cap="none">
                <a:solidFill>
                  <a:srgbClr val="23A9F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11817019" y="6521451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426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2A881F1-40D5-C442-850C-569D5AB65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54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4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06" y="1980562"/>
            <a:ext cx="4951114" cy="6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41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5BEDAD-3EA6-884D-A952-1A1F8F646F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532889"/>
            <a:ext cx="2255993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21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pos="2664" userDrawn="1">
          <p15:clr>
            <a:srgbClr val="FBAE40"/>
          </p15:clr>
        </p15:guide>
        <p15:guide id="4" pos="10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3ECD2-03E1-264E-9B11-F906BA301F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910">
            <a:off x="278202" y="2345788"/>
            <a:ext cx="5049832" cy="4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7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17AD5D0-5862-3346-9686-617F101DB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0" y="539496"/>
            <a:ext cx="3134451" cy="1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0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3" name="Рисунок 24">
            <a:extLst>
              <a:ext uri="{FF2B5EF4-FFF2-40B4-BE49-F238E27FC236}">
                <a16:creationId xmlns:a16="http://schemas.microsoft.com/office/drawing/2014/main" id="{E48E1D6D-7673-FF46-B1F7-456011041A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470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0B67E7-2B3B-4D6F-BDBD-AF135E7447C1}"/>
              </a:ext>
            </a:extLst>
          </p:cNvPr>
          <p:cNvSpPr/>
          <p:nvPr userDrawn="1"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0" name="Рисунок 720" descr="Рисунок 720">
            <a:extLst>
              <a:ext uri="{FF2B5EF4-FFF2-40B4-BE49-F238E27FC236}">
                <a16:creationId xmlns:a16="http://schemas.microsoft.com/office/drawing/2014/main" id="{A2E690C8-3236-4C2E-89B2-156E4900A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FF82D-730E-4C89-96D0-831E47468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883A3631-D293-40C4-8BF3-EF27974DFF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  <p:sp>
        <p:nvSpPr>
          <p:cNvPr id="46" name="Прямая соединительная линия 18">
            <a:extLst>
              <a:ext uri="{FF2B5EF4-FFF2-40B4-BE49-F238E27FC236}">
                <a16:creationId xmlns:a16="http://schemas.microsoft.com/office/drawing/2014/main" id="{D69EB257-D67E-4971-9627-C58CA3E65C8C}"/>
              </a:ext>
            </a:extLst>
          </p:cNvPr>
          <p:cNvSpPr/>
          <p:nvPr userDrawn="1"/>
        </p:nvSpPr>
        <p:spPr>
          <a:xfrm>
            <a:off x="7487278" y="153252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7" name="Объект 11">
            <a:extLst>
              <a:ext uri="{FF2B5EF4-FFF2-40B4-BE49-F238E27FC236}">
                <a16:creationId xmlns:a16="http://schemas.microsoft.com/office/drawing/2014/main" id="{81E247E0-D494-45A3-8939-9A38C290DB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48" name="Текст 23">
            <a:extLst>
              <a:ext uri="{FF2B5EF4-FFF2-40B4-BE49-F238E27FC236}">
                <a16:creationId xmlns:a16="http://schemas.microsoft.com/office/drawing/2014/main" id="{D79F8064-C992-4171-A9BC-C56E9F76F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D2F933C9-52E2-445A-855A-B84520E67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393D4-1CD0-4104-AF77-8F24AB62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20" r:id="rId2"/>
    <p:sldLayoutId id="2147483714" r:id="rId3"/>
    <p:sldLayoutId id="2147483718" r:id="rId4"/>
    <p:sldLayoutId id="2147483717" r:id="rId5"/>
    <p:sldLayoutId id="2147483716" r:id="rId6"/>
    <p:sldLayoutId id="2147483721" r:id="rId7"/>
    <p:sldLayoutId id="2147483719" r:id="rId8"/>
    <p:sldLayoutId id="2147483701" r:id="rId9"/>
    <p:sldLayoutId id="2147483652" r:id="rId10"/>
    <p:sldLayoutId id="2147483707" r:id="rId11"/>
    <p:sldLayoutId id="2147483703" r:id="rId12"/>
    <p:sldLayoutId id="2147483708" r:id="rId13"/>
    <p:sldLayoutId id="2147483709" r:id="rId14"/>
    <p:sldLayoutId id="2147483722" r:id="rId15"/>
    <p:sldLayoutId id="2147483710" r:id="rId16"/>
    <p:sldLayoutId id="2147483712" r:id="rId17"/>
    <p:sldLayoutId id="2147483713" r:id="rId18"/>
    <p:sldLayoutId id="2147483706" r:id="rId19"/>
    <p:sldLayoutId id="2147483723" r:id="rId20"/>
    <p:sldLayoutId id="2147483724" r:id="rId21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2514A3-6F9A-41D3-A53C-6DC2863A8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A588AF-E834-4B20-9590-3EA7C08E7B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97"/>
          <a:stretch/>
        </p:blipFill>
        <p:spPr>
          <a:xfrm>
            <a:off x="3571875" y="2"/>
            <a:ext cx="8620125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F5AC43-466C-4AC6-B5BE-59E569CCF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</a:t>
            </a:fld>
            <a:endParaRPr lang="ru-RU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4DF0F1F-7B6B-4037-B32A-615B094F2B4F}"/>
              </a:ext>
            </a:extLst>
          </p:cNvPr>
          <p:cNvGrpSpPr/>
          <p:nvPr/>
        </p:nvGrpSpPr>
        <p:grpSpPr>
          <a:xfrm>
            <a:off x="0" y="-3000"/>
            <a:ext cx="10708864" cy="1793700"/>
            <a:chOff x="0" y="-3000"/>
            <a:chExt cx="10708864" cy="1793700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2AEEADFA-7684-414C-8969-C8C47E36DC7D}"/>
                </a:ext>
              </a:extLst>
            </p:cNvPr>
            <p:cNvGrpSpPr/>
            <p:nvPr/>
          </p:nvGrpSpPr>
          <p:grpSpPr>
            <a:xfrm>
              <a:off x="0" y="-3000"/>
              <a:ext cx="6019800" cy="1793700"/>
              <a:chOff x="0" y="-3000"/>
              <a:chExt cx="6019800" cy="1793700"/>
            </a:xfrm>
          </p:grpSpPr>
          <p:grpSp>
            <p:nvGrpSpPr>
              <p:cNvPr id="13" name="Группа 12">
                <a:extLst>
                  <a:ext uri="{FF2B5EF4-FFF2-40B4-BE49-F238E27FC236}">
                    <a16:creationId xmlns:a16="http://schemas.microsoft.com/office/drawing/2014/main" id="{686BC68E-0DF7-487A-971E-2EF1B8E2EBDB}"/>
                  </a:ext>
                </a:extLst>
              </p:cNvPr>
              <p:cNvGrpSpPr/>
              <p:nvPr/>
            </p:nvGrpSpPr>
            <p:grpSpPr>
              <a:xfrm>
                <a:off x="0" y="-3000"/>
                <a:ext cx="6019800" cy="1793700"/>
                <a:chOff x="0" y="-3000"/>
                <a:chExt cx="6019800" cy="1793700"/>
              </a:xfrm>
            </p:grpSpPr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8A16077F-5D5B-4D85-95FF-C9F15CF24ED6}"/>
                    </a:ext>
                  </a:extLst>
                </p:cNvPr>
                <p:cNvSpPr/>
                <p:nvPr/>
              </p:nvSpPr>
              <p:spPr>
                <a:xfrm>
                  <a:off x="0" y="1"/>
                  <a:ext cx="4206240" cy="1790699"/>
                </a:xfrm>
                <a:prstGeom prst="rect">
                  <a:avLst/>
                </a:prstGeom>
                <a:solidFill>
                  <a:schemeClr val="accent5">
                    <a:hueOff val="-10800000"/>
                    <a:satOff val="-100001"/>
                  </a:schemeClr>
                </a:solidFill>
                <a:ln w="12700" cap="flat">
                  <a:solidFill>
                    <a:schemeClr val="bg1"/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1800" b="0" i="0" u="none" strike="noStrike" cap="none" spc="0" normalizeH="0" baseline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7" name="Равнобедренный треугольник 6">
                  <a:extLst>
                    <a:ext uri="{FF2B5EF4-FFF2-40B4-BE49-F238E27FC236}">
                      <a16:creationId xmlns:a16="http://schemas.microsoft.com/office/drawing/2014/main" id="{09F30E49-B39B-4487-91D2-DB6D53EC89D5}"/>
                    </a:ext>
                  </a:extLst>
                </p:cNvPr>
                <p:cNvSpPr/>
                <p:nvPr/>
              </p:nvSpPr>
              <p:spPr>
                <a:xfrm rot="5400000">
                  <a:off x="4217670" y="-14430"/>
                  <a:ext cx="1790699" cy="1813560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5">
                    <a:hueOff val="-10800000"/>
                    <a:satOff val="-100001"/>
                  </a:schemeClr>
                </a:solidFill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1800" b="0" i="0" u="none" strike="noStrike" cap="none" spc="0" normalizeH="0" baseline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8" name="Прямая соединительная линия 18">
                  <a:extLst>
                    <a:ext uri="{FF2B5EF4-FFF2-40B4-BE49-F238E27FC236}">
                      <a16:creationId xmlns:a16="http://schemas.microsoft.com/office/drawing/2014/main" id="{D6CEACC8-E456-497E-87C8-E694307E1EEB}"/>
                    </a:ext>
                  </a:extLst>
                </p:cNvPr>
                <p:cNvSpPr/>
                <p:nvPr/>
              </p:nvSpPr>
              <p:spPr>
                <a:xfrm>
                  <a:off x="982569" y="324740"/>
                  <a:ext cx="1080000" cy="0"/>
                </a:xfrm>
                <a:prstGeom prst="line">
                  <a:avLst/>
                </a:prstGeom>
                <a:noFill/>
                <a:ln w="76200" cap="flat">
                  <a:solidFill>
                    <a:srgbClr val="FB2A38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4" name="Прямоугольник: один усеченный угол 13">
                <a:extLst>
                  <a:ext uri="{FF2B5EF4-FFF2-40B4-BE49-F238E27FC236}">
                    <a16:creationId xmlns:a16="http://schemas.microsoft.com/office/drawing/2014/main" id="{375FBAFD-9421-409A-ABBF-791964E5895F}"/>
                  </a:ext>
                </a:extLst>
              </p:cNvPr>
              <p:cNvSpPr/>
              <p:nvPr/>
            </p:nvSpPr>
            <p:spPr>
              <a:xfrm flipV="1">
                <a:off x="0" y="0"/>
                <a:ext cx="5067734" cy="1790700"/>
              </a:xfrm>
              <a:prstGeom prst="snip1Rect">
                <a:avLst>
                  <a:gd name="adj" fmla="val 50000"/>
                </a:avLst>
              </a:prstGeom>
              <a:blipFill>
                <a:blip r:embed="rId6"/>
                <a:stretch>
                  <a:fillRect l="4201" t="-80069" r="29469" b="80069"/>
                </a:stretch>
              </a:blip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sp>
          <p:nvSpPr>
            <p:cNvPr id="6" name="Текст 2">
              <a:extLst>
                <a:ext uri="{FF2B5EF4-FFF2-40B4-BE49-F238E27FC236}">
                  <a16:creationId xmlns:a16="http://schemas.microsoft.com/office/drawing/2014/main" id="{34A1D84A-10D6-42C1-94C4-3E2F8CB576AB}"/>
                </a:ext>
              </a:extLst>
            </p:cNvPr>
            <p:cNvSpPr txBox="1">
              <a:spLocks/>
            </p:cNvSpPr>
            <p:nvPr/>
          </p:nvSpPr>
          <p:spPr>
            <a:xfrm>
              <a:off x="982569" y="788619"/>
              <a:ext cx="9726295" cy="82391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marR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lang="ru-RU" sz="3200" b="0" i="0" u="none" strike="noStrike" cap="none" spc="0" baseline="0" dirty="0">
                  <a:ln>
                    <a:noFill/>
                  </a:ln>
                  <a:solidFill>
                    <a:srgbClr val="000000"/>
                  </a:solidFill>
                  <a:uFillTx/>
                  <a:latin typeface="Proxima Nova Bold" panose="02000506030000020004" pitchFamily="2" charset="0"/>
                  <a:ea typeface="Proxima Nova Regular"/>
                  <a:cs typeface="Proxima Nova Regular"/>
                  <a:sym typeface="Proxima Nova Regular"/>
                </a:defRPr>
              </a:lvl1pPr>
              <a:lvl2pPr marL="723900" marR="0" indent="-2667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2pPr>
              <a:lvl3pPr marL="1234439" marR="0" indent="-320039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3pPr>
              <a:lvl4pPr marL="17272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4pPr>
              <a:lvl5pPr marL="21844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5pPr>
              <a:lvl6pPr marL="26416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6pPr>
              <a:lvl7pPr marL="30988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7pPr>
              <a:lvl8pPr marL="35560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8pPr>
              <a:lvl9pPr marL="40132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ru-RU" dirty="0">
                  <a:solidFill>
                    <a:schemeClr val="tx1"/>
                  </a:solidFill>
                </a:rPr>
                <a:t>Включите </a:t>
              </a:r>
              <a:r>
                <a:rPr lang="ru-RU" dirty="0" err="1">
                  <a:solidFill>
                    <a:schemeClr val="tx1"/>
                  </a:solidFill>
                </a:rPr>
                <a:t>вебку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53495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889000" y="2266951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en"/>
              <a:t>60fps = 1000ms / 60f = 16,6ms</a:t>
            </a:r>
            <a:endParaRPr sz="667"/>
          </a:p>
        </p:txBody>
      </p:sp>
      <p:sp>
        <p:nvSpPr>
          <p:cNvPr id="219" name="Google Shape;219;p36"/>
          <p:cNvSpPr txBox="1">
            <a:spLocks noGrp="1"/>
          </p:cNvSpPr>
          <p:nvPr>
            <p:ph type="sldNum" idx="12"/>
          </p:nvPr>
        </p:nvSpPr>
        <p:spPr>
          <a:xfrm>
            <a:off x="11817019" y="6521451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235426" y="3713773"/>
            <a:ext cx="3968273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SzPts val="2900"/>
            </a:pPr>
            <a:r>
              <a:rPr lang="en" sz="3200" dirty="0">
                <a:solidFill>
                  <a:srgbClr val="000000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frames per second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2B563F9-3113-4F20-B88E-8910875206BD}"/>
              </a:ext>
            </a:extLst>
          </p:cNvPr>
          <p:cNvSpPr/>
          <p:nvPr/>
        </p:nvSpPr>
        <p:spPr>
          <a:xfrm>
            <a:off x="-1" y="6506361"/>
            <a:ext cx="3641068" cy="36933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Slides from Android Academy MSK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sldNum" idx="12"/>
          </p:nvPr>
        </p:nvSpPr>
        <p:spPr>
          <a:xfrm>
            <a:off x="11868150" y="6524053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1565" y="129562"/>
            <a:ext cx="8455387" cy="6598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37"/>
          <p:cNvGrpSpPr/>
          <p:nvPr/>
        </p:nvGrpSpPr>
        <p:grpSpPr>
          <a:xfrm rot="-1417701">
            <a:off x="211125" y="277943"/>
            <a:ext cx="3526115" cy="1945800"/>
            <a:chOff x="827394" y="-411246"/>
            <a:chExt cx="7052228" cy="3891598"/>
          </a:xfrm>
        </p:grpSpPr>
        <p:sp>
          <p:nvSpPr>
            <p:cNvPr id="228" name="Google Shape;228;p37"/>
            <p:cNvSpPr/>
            <p:nvPr/>
          </p:nvSpPr>
          <p:spPr>
            <a:xfrm rot="703781">
              <a:off x="1021154" y="239152"/>
              <a:ext cx="6664707" cy="2590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chemeClr val="accent5"/>
                </a:buClr>
                <a:buSzPts val="3200"/>
              </a:pPr>
              <a:r>
                <a:rPr lang="en" sz="3200" dirty="0">
                  <a:solidFill>
                    <a:schemeClr val="accent5"/>
                  </a:solidFill>
                  <a:latin typeface="Nanum Pen Script"/>
                  <a:ea typeface="Nanum Pen Script"/>
                  <a:cs typeface="Nanum Pen Script"/>
                  <a:sym typeface="Nanum Pen Script"/>
                </a:rPr>
                <a:t>Should We want </a:t>
              </a:r>
              <a:endParaRPr sz="3200" dirty="0">
                <a:latin typeface="Nanum Pen Script"/>
                <a:ea typeface="Nanum Pen Script"/>
                <a:cs typeface="Nanum Pen Script"/>
                <a:sym typeface="Nanum Pen Script"/>
              </a:endParaRPr>
            </a:p>
            <a:p>
              <a:pPr algn="ctr">
                <a:buClr>
                  <a:schemeClr val="accent5"/>
                </a:buClr>
                <a:buSzPts val="3200"/>
              </a:pPr>
              <a:r>
                <a:rPr lang="en" sz="3200" dirty="0">
                  <a:solidFill>
                    <a:schemeClr val="accent5"/>
                  </a:solidFill>
                  <a:latin typeface="Nanum Pen Script"/>
                  <a:ea typeface="Nanum Pen Script"/>
                  <a:cs typeface="Nanum Pen Script"/>
                  <a:sym typeface="Nanum Pen Script"/>
                </a:rPr>
                <a:t>MORE?</a:t>
              </a:r>
              <a:endParaRPr sz="3200" dirty="0">
                <a:latin typeface="Nanum Pen Script"/>
                <a:ea typeface="Nanum Pen Script"/>
                <a:cs typeface="Nanum Pen Script"/>
                <a:sym typeface="Nanum Pen Script"/>
              </a:endParaRPr>
            </a:p>
          </p:txBody>
        </p:sp>
        <p:pic>
          <p:nvPicPr>
            <p:cNvPr id="229" name="Google Shape;229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10473289">
              <a:off x="3012955" y="2543245"/>
              <a:ext cx="2313854" cy="228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37"/>
          <p:cNvSpPr/>
          <p:nvPr/>
        </p:nvSpPr>
        <p:spPr>
          <a:xfrm rot="-713921">
            <a:off x="1196173" y="5246073"/>
            <a:ext cx="1629032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chemeClr val="accent5"/>
              </a:buClr>
              <a:buSzPts val="3200"/>
            </a:pPr>
            <a:r>
              <a:rPr lang="en" sz="3200" dirty="0">
                <a:solidFill>
                  <a:schemeClr val="accent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Flipbook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31" name="Google Shape;231;p37"/>
          <p:cNvSpPr/>
          <p:nvPr/>
        </p:nvSpPr>
        <p:spPr>
          <a:xfrm rot="-713921">
            <a:off x="825869" y="3318127"/>
            <a:ext cx="2094707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chemeClr val="accent5"/>
              </a:buClr>
              <a:buSzPts val="3200"/>
            </a:pPr>
            <a:r>
              <a:rPr lang="en" sz="3200" dirty="0">
                <a:solidFill>
                  <a:schemeClr val="accent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Looks good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8F485AE-B090-4683-9955-46D38F34AC72}"/>
              </a:ext>
            </a:extLst>
          </p:cNvPr>
          <p:cNvSpPr/>
          <p:nvPr/>
        </p:nvSpPr>
        <p:spPr>
          <a:xfrm>
            <a:off x="-1" y="6506361"/>
            <a:ext cx="3641068" cy="36933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Slides from Android Academy MSK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sldNum" idx="12"/>
          </p:nvPr>
        </p:nvSpPr>
        <p:spPr>
          <a:xfrm>
            <a:off x="11868150" y="6524053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443793"/>
            <a:ext cx="10160000" cy="247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8922" y="3219863"/>
            <a:ext cx="6154215" cy="34662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8C6AD-E8C8-4F01-AA45-023C56B6122E}"/>
              </a:ext>
            </a:extLst>
          </p:cNvPr>
          <p:cNvSpPr/>
          <p:nvPr/>
        </p:nvSpPr>
        <p:spPr>
          <a:xfrm>
            <a:off x="-1" y="6506361"/>
            <a:ext cx="3641068" cy="36933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Slides from Android Academy MSK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A81F8BD-CBF4-4F69-A885-EB493064CC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7F06E2-5376-4EF9-A457-F5E8195E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5061"/>
            <a:ext cx="8382000" cy="67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889000" y="2266951"/>
            <a:ext cx="11067574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ru-RU" dirty="0"/>
              <a:t>120</a:t>
            </a:r>
            <a:r>
              <a:rPr lang="en" dirty="0"/>
              <a:t>fps = 1000ms / </a:t>
            </a:r>
            <a:r>
              <a:rPr lang="ru-RU" dirty="0"/>
              <a:t>120</a:t>
            </a:r>
            <a:r>
              <a:rPr lang="en" dirty="0"/>
              <a:t>f = </a:t>
            </a:r>
            <a:r>
              <a:rPr lang="ru-RU" dirty="0"/>
              <a:t>8</a:t>
            </a:r>
            <a:r>
              <a:rPr lang="en" dirty="0"/>
              <a:t>,</a:t>
            </a:r>
            <a:r>
              <a:rPr lang="ru-RU" dirty="0"/>
              <a:t>3</a:t>
            </a:r>
            <a:r>
              <a:rPr lang="en" dirty="0"/>
              <a:t>ms</a:t>
            </a:r>
            <a:endParaRPr sz="667" dirty="0"/>
          </a:p>
        </p:txBody>
      </p:sp>
      <p:sp>
        <p:nvSpPr>
          <p:cNvPr id="219" name="Google Shape;219;p36"/>
          <p:cNvSpPr txBox="1">
            <a:spLocks noGrp="1"/>
          </p:cNvSpPr>
          <p:nvPr>
            <p:ph type="sldNum" idx="12"/>
          </p:nvPr>
        </p:nvSpPr>
        <p:spPr>
          <a:xfrm>
            <a:off x="11817019" y="6521451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235426" y="3713773"/>
            <a:ext cx="3968273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SzPts val="2900"/>
            </a:pPr>
            <a:r>
              <a:rPr lang="en" sz="3200" dirty="0">
                <a:solidFill>
                  <a:srgbClr val="000000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frames per second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  <p:extLst>
      <p:ext uri="{BB962C8B-B14F-4D97-AF65-F5344CB8AC3E}">
        <p14:creationId xmlns:p14="http://schemas.microsoft.com/office/powerpoint/2010/main" val="40847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DA9CCA-E557-4CAB-8B34-7D89EE520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010022-FED6-4577-8C0C-F68F98DAB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3" y="0"/>
            <a:ext cx="10782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305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79BDFE8-53F6-4F16-8363-F322DFD70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16</a:t>
            </a:fld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C163580-85CF-44D4-9A27-D7F34C4E7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50" y="89694"/>
            <a:ext cx="9637900" cy="66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4782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17</a:t>
            </a:fld>
            <a:endParaRPr lang="ru-RU" dirty="0"/>
          </a:p>
        </p:txBody>
      </p:sp>
      <p:pic>
        <p:nvPicPr>
          <p:cNvPr id="1026" name="Picture 2" descr="Тест и обзор: 11 жёстких дисков ёмкостью 1 TB - Hardwareluxx Russia">
            <a:extLst>
              <a:ext uri="{FF2B5EF4-FFF2-40B4-BE49-F238E27FC236}">
                <a16:creationId xmlns:a16="http://schemas.microsoft.com/office/drawing/2014/main" id="{EF9EF403-CE7A-40CC-BFFC-B33A9EE92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-20136"/>
            <a:ext cx="10420350" cy="68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402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2990D7-7D71-4D92-B9AE-896A55646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18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407B5-3DD1-4D2A-8AAD-2C47290F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998" y="1120676"/>
            <a:ext cx="10508005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endParaRPr kumimoji="0" lang="en-US" altLang="ru-RU" sz="2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getSharedPreferences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mySharedPrefs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MODE_PRIVATE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sharedPref.getBoolean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sharedPref.edit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7692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2990D7-7D71-4D92-B9AE-896A55646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19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407B5-3DD1-4D2A-8AAD-2C47290F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998" y="1120676"/>
            <a:ext cx="10508005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endParaRPr kumimoji="0" lang="en-US" altLang="ru-RU" sz="2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getSharedPreferences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mySharedPrefs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MODE_PRIVATE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getBoolean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sharedPref.edit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4925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C8AFF57-8A62-7744-9CC5-3CF856B51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Куликов Никита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289000-B85B-6646-B7EC-2131DE935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Многопоточность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379530302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BD7433-2ACF-4FFE-A4D2-A5060DFAD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20</a:t>
            </a:fld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EA8953-04A1-4D80-A20A-E152E1A34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222" y="305068"/>
            <a:ext cx="9498113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BuildConfig.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StrictMode.setThreadPolicy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StrictMode.ThreadPolicy.Builder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detectDiskReads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detectDiskWrites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detectNetwork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detectable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problems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StrictMode.setVmPolicy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detectLeakedSqlLiteObjects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detectLeakedClosableObjects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5100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BD7433-2ACF-4FFE-A4D2-A5060DFAD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21</a:t>
            </a:fld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EA8953-04A1-4D80-A20A-E152E1A34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222" y="305068"/>
            <a:ext cx="9498113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BuildConfig.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StrictMode.setThreadPolicy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StrictMode.ThreadPolicy.Builder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detectDiskReads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detectDiskWrites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detectNetwork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detectable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problems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StrictMode.setVmPolicy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detectLeakedSqlLiteObjects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detectLeakedClosableObjects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254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28A5E6E-B165-4650-BBE9-BBF139171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8BDA56-EB54-4A29-8463-F9FA54F5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9340"/>
          <a:stretch/>
        </p:blipFill>
        <p:spPr>
          <a:xfrm>
            <a:off x="799306" y="1498600"/>
            <a:ext cx="10593388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331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2990D7-7D71-4D92-B9AE-896A55646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23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407B5-3DD1-4D2A-8AAD-2C47290F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689" y="2090172"/>
            <a:ext cx="9770623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sharedPref.edit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ru-RU" sz="2100" b="1" dirty="0">
                <a:solidFill>
                  <a:srgbClr val="000000"/>
                </a:solidFill>
                <a:latin typeface="Consolas" panose="020B0609020204030204" pitchFamily="49" charset="0"/>
              </a:rPr>
              <a:t>apply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326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832585-31A8-4824-9F20-87F40149B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24</a:t>
            </a:fld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DB942F6-692C-483E-879B-3B30B3E1F825}"/>
              </a:ext>
            </a:extLst>
          </p:cNvPr>
          <p:cNvGrpSpPr/>
          <p:nvPr/>
        </p:nvGrpSpPr>
        <p:grpSpPr>
          <a:xfrm>
            <a:off x="2583110" y="2526718"/>
            <a:ext cx="7025780" cy="1804565"/>
            <a:chOff x="1054100" y="887835"/>
            <a:chExt cx="7025780" cy="180456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D1AFDA2-2251-4989-8531-E57999C1FE00}"/>
                </a:ext>
              </a:extLst>
            </p:cNvPr>
            <p:cNvSpPr/>
            <p:nvPr/>
          </p:nvSpPr>
          <p:spPr>
            <a:xfrm>
              <a:off x="1054100" y="887835"/>
              <a:ext cx="5323980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A04671-BD79-4140-BB91-92FE63CFB998}"/>
                </a:ext>
              </a:extLst>
            </p:cNvPr>
            <p:cNvSpPr/>
            <p:nvPr/>
          </p:nvSpPr>
          <p:spPr>
            <a:xfrm>
              <a:off x="2438400" y="2005435"/>
              <a:ext cx="5323980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EB36E094-EC36-49C2-ADF3-049E8165F709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1574800"/>
              <a:ext cx="0" cy="430635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5E35CD7-A449-4F16-B4DF-E07DEA419BA5}"/>
                </a:ext>
              </a:extLst>
            </p:cNvPr>
            <p:cNvSpPr/>
            <p:nvPr/>
          </p:nvSpPr>
          <p:spPr>
            <a:xfrm>
              <a:off x="6378080" y="2005435"/>
              <a:ext cx="1701800" cy="68696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A02A8-5E51-497C-B4A6-AA82D04A8B60}"/>
                </a:ext>
              </a:extLst>
            </p:cNvPr>
            <p:cNvSpPr txBox="1"/>
            <p:nvPr/>
          </p:nvSpPr>
          <p:spPr>
            <a:xfrm>
              <a:off x="1149141" y="1026026"/>
              <a:ext cx="13767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UI Thread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E3DDD-A0BB-4D2F-9AD1-784497F460AF}"/>
                </a:ext>
              </a:extLst>
            </p:cNvPr>
            <p:cNvSpPr txBox="1"/>
            <p:nvPr/>
          </p:nvSpPr>
          <p:spPr>
            <a:xfrm>
              <a:off x="2533441" y="2143626"/>
              <a:ext cx="161318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SharedPrefs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70753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25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0" y="2090173"/>
            <a:ext cx="12192000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8400" dirty="0"/>
              <a:t>Многопоточность в </a:t>
            </a:r>
            <a:br>
              <a:rPr lang="en-US" sz="8400" dirty="0"/>
            </a:br>
            <a:r>
              <a:rPr lang="en-US" sz="8400" dirty="0"/>
              <a:t>Android – </a:t>
            </a:r>
            <a:r>
              <a:rPr lang="ru-RU" sz="8400" strike="sngStrike" dirty="0"/>
              <a:t>это ж</a:t>
            </a:r>
            <a:r>
              <a:rPr lang="en-US" sz="8400" strike="sngStrike" dirty="0"/>
              <a:t>…</a:t>
            </a:r>
            <a:r>
              <a:rPr lang="en-US" sz="8400" dirty="0"/>
              <a:t> </a:t>
            </a:r>
            <a:r>
              <a:rPr lang="ru-RU" sz="8400" dirty="0"/>
              <a:t>важна</a:t>
            </a:r>
            <a:endParaRPr kumimoji="0" lang="ru-RU" sz="84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86230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en-US" dirty="0" err="1"/>
              <a:t>StrictMode</a:t>
            </a:r>
            <a:endParaRPr lang="en-US" dirty="0"/>
          </a:p>
          <a:p>
            <a:pPr marL="228600" lvl="0" indent="-228600" eaLnBrk="1" fontAlgn="auto" hangingPunct="1"/>
            <a:r>
              <a:rPr lang="en-US" dirty="0"/>
              <a:t>ANR</a:t>
            </a:r>
          </a:p>
          <a:p>
            <a:pPr marL="228600" lvl="0" indent="-228600" eaLnBrk="1" fontAlgn="auto" hangingPunct="1"/>
            <a:r>
              <a:rPr lang="en-US" dirty="0"/>
              <a:t>Developer options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Как </a:t>
            </a:r>
            <a:r>
              <a:rPr lang="ru-RU" dirty="0" err="1"/>
              <a:t>детектить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887250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27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3141345" y="2644171"/>
            <a:ext cx="590931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StrictMode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7090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28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4453890" y="2644171"/>
            <a:ext cx="328422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dirty="0"/>
              <a:t>ANR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93999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C201EF-F292-48F6-88C7-632E59C36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29</a:t>
            </a:fld>
            <a:endParaRPr lang="ru-RU" dirty="0"/>
          </a:p>
        </p:txBody>
      </p:sp>
      <p:pic>
        <p:nvPicPr>
          <p:cNvPr id="8194" name="Picture 2" descr="Quick detection of an ANR issue (Application Not Responding) | by Francisco  Riádigos | AndroidPub">
            <a:extLst>
              <a:ext uri="{FF2B5EF4-FFF2-40B4-BE49-F238E27FC236}">
                <a16:creationId xmlns:a16="http://schemas.microsoft.com/office/drawing/2014/main" id="{2CA616B5-42DB-4E30-94A1-0D9FE355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047875"/>
            <a:ext cx="5143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">
            <a:extLst>
              <a:ext uri="{FF2B5EF4-FFF2-40B4-BE49-F238E27FC236}">
                <a16:creationId xmlns:a16="http://schemas.microsoft.com/office/drawing/2014/main" id="{459F31D8-E2EF-4BFC-9ABD-EFAFAB39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69" y="788619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Application Not Responding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9789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CAA1DF1A-B6F5-410F-9AA1-DF607607CD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CBA28C-9367-43D0-B9F1-196AC49B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</a:t>
            </a:fld>
            <a:endParaRPr lang="ru-RU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503A7E6-A002-4BF6-9F5C-1D1B666EC494}"/>
              </a:ext>
            </a:extLst>
          </p:cNvPr>
          <p:cNvCxnSpPr/>
          <p:nvPr/>
        </p:nvCxnSpPr>
        <p:spPr>
          <a:xfrm flipV="1">
            <a:off x="1295948" y="2993180"/>
            <a:ext cx="3440512" cy="967027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9205798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1905507"/>
            <a:ext cx="8182610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</a:t>
            </a:r>
            <a:r>
              <a:rPr lang="en-US" sz="9600" dirty="0"/>
              <a:t>evelopers options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91527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C0B13E-D0A9-46AA-BB85-7DB1E43B2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B6DBF2B-FD12-4C9F-A26E-5767C884A45C}"/>
              </a:ext>
            </a:extLst>
          </p:cNvPr>
          <p:cNvGrpSpPr/>
          <p:nvPr/>
        </p:nvGrpSpPr>
        <p:grpSpPr>
          <a:xfrm>
            <a:off x="1760206" y="704850"/>
            <a:ext cx="8671588" cy="5448300"/>
            <a:chOff x="1963242" y="704850"/>
            <a:chExt cx="8671588" cy="54483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F412B7A-6AAB-4FC1-995F-4B1CD182D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41" y="704850"/>
              <a:ext cx="2651789" cy="54483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BBE37DD-15AB-4975-87CC-24F181544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242" y="704850"/>
              <a:ext cx="2651790" cy="544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959110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Как запускаются приложения</a:t>
            </a:r>
          </a:p>
          <a:p>
            <a:pPr marL="228600" lvl="0" indent="-228600" eaLnBrk="1" fontAlgn="auto" hangingPunct="1"/>
            <a:r>
              <a:rPr lang="ru-RU" dirty="0"/>
              <a:t>Тиковая система</a:t>
            </a:r>
          </a:p>
          <a:p>
            <a:pPr marL="228600" lvl="0" indent="-228600" eaLnBrk="1" fontAlgn="auto" hangingPunct="1"/>
            <a:r>
              <a:rPr lang="ru-RU" dirty="0"/>
              <a:t>16 </a:t>
            </a:r>
            <a:r>
              <a:rPr lang="ru-RU" dirty="0" err="1"/>
              <a:t>мс</a:t>
            </a:r>
            <a:endParaRPr lang="ru-RU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Как бить себя по рукам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Почему все сложнее чем кажется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Выносим в параллель</a:t>
            </a:r>
          </a:p>
        </p:txBody>
      </p:sp>
    </p:spTree>
    <p:extLst>
      <p:ext uri="{BB962C8B-B14F-4D97-AF65-F5344CB8AC3E}">
        <p14:creationId xmlns:p14="http://schemas.microsoft.com/office/powerpoint/2010/main" val="204464545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2ED686-6177-4E4E-BB0F-565A05E2550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4B2738-3595-488B-8290-950B1FAF9FF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C0B13E-D0A9-46AA-BB85-7DB1E43B2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33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94DE6-32D8-4BF8-B456-986AAE0B46F8}"/>
              </a:ext>
            </a:extLst>
          </p:cNvPr>
          <p:cNvSpPr txBox="1"/>
          <p:nvPr/>
        </p:nvSpPr>
        <p:spPr>
          <a:xfrm>
            <a:off x="2244416" y="628990"/>
            <a:ext cx="160716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/>
              <a:t>Потоки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F982F-483F-4D65-A65A-3CB64B305778}"/>
              </a:ext>
            </a:extLst>
          </p:cNvPr>
          <p:cNvSpPr txBox="1"/>
          <p:nvPr/>
        </p:nvSpPr>
        <p:spPr>
          <a:xfrm>
            <a:off x="8062295" y="616289"/>
            <a:ext cx="21634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/>
              <a:t>Процессы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54DE953-D08D-4BC9-8C6F-072D2E55F9D6}"/>
              </a:ext>
            </a:extLst>
          </p:cNvPr>
          <p:cNvSpPr/>
          <p:nvPr/>
        </p:nvSpPr>
        <p:spPr>
          <a:xfrm>
            <a:off x="1121190" y="1891613"/>
            <a:ext cx="3853621" cy="3074773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solidFill>
              <a:schemeClr val="accent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42F1DEA5-48D9-4CAF-9A8D-310974BD441F}"/>
              </a:ext>
            </a:extLst>
          </p:cNvPr>
          <p:cNvGrpSpPr/>
          <p:nvPr/>
        </p:nvGrpSpPr>
        <p:grpSpPr>
          <a:xfrm>
            <a:off x="1369858" y="2120900"/>
            <a:ext cx="3356285" cy="2616200"/>
            <a:chOff x="1460500" y="2120900"/>
            <a:chExt cx="3356285" cy="2616200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61FA17E-BA10-4CEF-9B3C-E00ACB3A3CB5}"/>
                </a:ext>
              </a:extLst>
            </p:cNvPr>
            <p:cNvSpPr/>
            <p:nvPr/>
          </p:nvSpPr>
          <p:spPr>
            <a:xfrm>
              <a:off x="1460500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39512DB-7AF6-4793-89E8-9109D4B7F94F}"/>
                </a:ext>
              </a:extLst>
            </p:cNvPr>
            <p:cNvSpPr/>
            <p:nvPr/>
          </p:nvSpPr>
          <p:spPr>
            <a:xfrm>
              <a:off x="2705058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DCC25C8-6873-478B-AA27-2020BCB256AA}"/>
                </a:ext>
              </a:extLst>
            </p:cNvPr>
            <p:cNvSpPr/>
            <p:nvPr/>
          </p:nvSpPr>
          <p:spPr>
            <a:xfrm>
              <a:off x="4003985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13E011C-0B8A-4F5F-80E3-38167CFEAE6B}"/>
              </a:ext>
            </a:extLst>
          </p:cNvPr>
          <p:cNvGrpSpPr/>
          <p:nvPr/>
        </p:nvGrpSpPr>
        <p:grpSpPr>
          <a:xfrm>
            <a:off x="7028579" y="1891612"/>
            <a:ext cx="4230843" cy="3074773"/>
            <a:chOff x="1460500" y="2120900"/>
            <a:chExt cx="3356285" cy="26162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AA1D7081-1E08-43AE-B47F-36291CE802AA}"/>
                </a:ext>
              </a:extLst>
            </p:cNvPr>
            <p:cNvSpPr/>
            <p:nvPr/>
          </p:nvSpPr>
          <p:spPr>
            <a:xfrm>
              <a:off x="1460500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953DD286-6878-4C01-A54E-E0294918F02E}"/>
                </a:ext>
              </a:extLst>
            </p:cNvPr>
            <p:cNvSpPr/>
            <p:nvPr/>
          </p:nvSpPr>
          <p:spPr>
            <a:xfrm>
              <a:off x="2705058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40D35C8-ECFA-4D4C-AFF0-11C77D79D8CA}"/>
                </a:ext>
              </a:extLst>
            </p:cNvPr>
            <p:cNvSpPr/>
            <p:nvPr/>
          </p:nvSpPr>
          <p:spPr>
            <a:xfrm>
              <a:off x="4003985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26925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99328A5-A00A-4C8C-A550-A198E9668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Процессы</a:t>
            </a:r>
            <a:r>
              <a:rPr lang="en-US" dirty="0"/>
              <a:t>: AIDL </a:t>
            </a:r>
            <a:r>
              <a:rPr lang="ru-RU" dirty="0"/>
              <a:t>это не ругательство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34428C-804E-4F32-97F7-A3A9FF7C5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34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E6D9B-75EF-407D-A4C1-A5FEE82086BF}"/>
              </a:ext>
            </a:extLst>
          </p:cNvPr>
          <p:cNvSpPr txBox="1"/>
          <p:nvPr/>
        </p:nvSpPr>
        <p:spPr>
          <a:xfrm>
            <a:off x="982569" y="5884715"/>
            <a:ext cx="6127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/>
              <a:t>https://www.youtube.com/watch?v=sBllMIaA8to</a:t>
            </a:r>
          </a:p>
        </p:txBody>
      </p:sp>
      <p:pic>
        <p:nvPicPr>
          <p:cNvPr id="23554" name="Picture 2" descr="Йонатан Левин — IPC: AIDL — это не ругательство - YouTube">
            <a:extLst>
              <a:ext uri="{FF2B5EF4-FFF2-40B4-BE49-F238E27FC236}">
                <a16:creationId xmlns:a16="http://schemas.microsoft.com/office/drawing/2014/main" id="{2974F0FA-8B7A-4729-B3FE-89161FE72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69" y="1612777"/>
            <a:ext cx="7247031" cy="407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6135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11F009B-DAAF-469D-B838-D55D4177F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Окей</a:t>
            </a:r>
            <a:r>
              <a:rPr lang="en-US" dirty="0"/>
              <a:t>, </a:t>
            </a:r>
            <a:r>
              <a:rPr lang="ru-RU" dirty="0"/>
              <a:t>ща </a:t>
            </a:r>
            <a:r>
              <a:rPr lang="ru-RU" dirty="0" err="1"/>
              <a:t>навараганим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7206D3-360B-46B2-A40E-FF386D4E0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35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42C164-CBC0-4277-B9A8-CE1E65322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6" y="1482854"/>
            <a:ext cx="12014828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text_from_ui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textView.setText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1215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98BC318-E9CB-4CB6-A2CC-271EB19DC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Всмысле</a:t>
            </a:r>
            <a:r>
              <a:rPr lang="ru-RU" dirty="0"/>
              <a:t> нельзя?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F99E05-9200-447D-8CE9-31FD954F9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6526E3-3EE5-4E10-AD7D-66671863D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19"/>
          <a:stretch/>
        </p:blipFill>
        <p:spPr>
          <a:xfrm>
            <a:off x="215858" y="1889493"/>
            <a:ext cx="11760284" cy="4179888"/>
          </a:xfrm>
          <a:prstGeom prst="rect">
            <a:avLst/>
          </a:prstGeom>
        </p:spPr>
      </p:pic>
      <p:pic>
        <p:nvPicPr>
          <p:cNvPr id="12290" name="Picture 2" descr="В смысле нельзя , Мем Плюшевый медведь">
            <a:extLst>
              <a:ext uri="{FF2B5EF4-FFF2-40B4-BE49-F238E27FC236}">
                <a16:creationId xmlns:a16="http://schemas.microsoft.com/office/drawing/2014/main" id="{9957E36C-2754-45C9-9A57-6334B04A0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42" y="2474870"/>
            <a:ext cx="3987758" cy="398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72024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98BC318-E9CB-4CB6-A2CC-271EB19DC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Хорошо</a:t>
            </a:r>
            <a:r>
              <a:rPr lang="en-US" dirty="0"/>
              <a:t>,</a:t>
            </a:r>
            <a:r>
              <a:rPr lang="ru-RU" dirty="0"/>
              <a:t> а так?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F99E05-9200-447D-8CE9-31FD954F9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37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5FCF148-329D-4911-9BA2-FB1836B64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7513" y="2274838"/>
            <a:ext cx="931697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runOnUiThread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ru-RU" altLang="ru-RU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textView.setText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45644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4F58211-7768-43B7-A07D-11FD495DC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BADF25-8069-437E-B7B8-FECFABD9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7987"/>
            <a:ext cx="12192000" cy="4037680"/>
          </a:xfrm>
          <a:prstGeom prst="rect">
            <a:avLst/>
          </a:prstGeom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1CAB83A7-993A-413D-B80E-AB23CEBB57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69" y="788619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https://github.com/LionZXY/TestForMobilization/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840854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1A573E-EB8D-40EB-848C-A1FE4E054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DC0AE-8A35-4016-85AC-C092AAF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85" y="809718"/>
            <a:ext cx="5628829" cy="52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239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Вступление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ДЕЛОЙ ПРОЕКТЫ</a:t>
            </a:r>
          </a:p>
        </p:txBody>
      </p:sp>
    </p:spTree>
    <p:extLst>
      <p:ext uri="{BB962C8B-B14F-4D97-AF65-F5344CB8AC3E}">
        <p14:creationId xmlns:p14="http://schemas.microsoft.com/office/powerpoint/2010/main" val="77660817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21939DC-3040-455D-842F-A5C8C128D79F}"/>
              </a:ext>
            </a:extLst>
          </p:cNvPr>
          <p:cNvSpPr/>
          <p:nvPr/>
        </p:nvSpPr>
        <p:spPr>
          <a:xfrm>
            <a:off x="6622799" y="2347274"/>
            <a:ext cx="4305291" cy="68696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832585-31A8-4824-9F20-87F40149B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40</a:t>
            </a:fld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DB942F6-692C-483E-879B-3B30B3E1F825}"/>
              </a:ext>
            </a:extLst>
          </p:cNvPr>
          <p:cNvGrpSpPr/>
          <p:nvPr/>
        </p:nvGrpSpPr>
        <p:grpSpPr>
          <a:xfrm>
            <a:off x="215859" y="1229674"/>
            <a:ext cx="11665242" cy="1804565"/>
            <a:chOff x="1054100" y="887835"/>
            <a:chExt cx="11665242" cy="180456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D1AFDA2-2251-4989-8531-E57999C1FE00}"/>
                </a:ext>
              </a:extLst>
            </p:cNvPr>
            <p:cNvSpPr/>
            <p:nvPr/>
          </p:nvSpPr>
          <p:spPr>
            <a:xfrm>
              <a:off x="1054100" y="887835"/>
              <a:ext cx="11665242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A04671-BD79-4140-BB91-92FE63CFB998}"/>
                </a:ext>
              </a:extLst>
            </p:cNvPr>
            <p:cNvSpPr/>
            <p:nvPr/>
          </p:nvSpPr>
          <p:spPr>
            <a:xfrm>
              <a:off x="2247947" y="2005435"/>
              <a:ext cx="4305291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EB36E094-EC36-49C2-ADF3-049E8165F709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1574800"/>
              <a:ext cx="0" cy="430635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A02A8-5E51-497C-B4A6-AA82D04A8B60}"/>
                </a:ext>
              </a:extLst>
            </p:cNvPr>
            <p:cNvSpPr txBox="1"/>
            <p:nvPr/>
          </p:nvSpPr>
          <p:spPr>
            <a:xfrm>
              <a:off x="1149141" y="1026026"/>
              <a:ext cx="13767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UI Thread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E3DDD-A0BB-4D2F-9AD1-784497F460AF}"/>
                </a:ext>
              </a:extLst>
            </p:cNvPr>
            <p:cNvSpPr txBox="1"/>
            <p:nvPr/>
          </p:nvSpPr>
          <p:spPr>
            <a:xfrm>
              <a:off x="2533440" y="2143626"/>
              <a:ext cx="308764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Main Activity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C5B676C-95E2-444C-BDCC-A8B7C2E0C7E8}"/>
              </a:ext>
            </a:extLst>
          </p:cNvPr>
          <p:cNvCxnSpPr>
            <a:cxnSpLocks/>
          </p:cNvCxnSpPr>
          <p:nvPr/>
        </p:nvCxnSpPr>
        <p:spPr>
          <a:xfrm flipV="1">
            <a:off x="5539838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309506-BF9F-4057-B800-441BDC7A0CBC}"/>
              </a:ext>
            </a:extLst>
          </p:cNvPr>
          <p:cNvSpPr txBox="1"/>
          <p:nvPr/>
        </p:nvSpPr>
        <p:spPr>
          <a:xfrm>
            <a:off x="6864099" y="2506091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Second Activity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C6A94AB-2361-4A0B-AA29-B9712A613834}"/>
              </a:ext>
            </a:extLst>
          </p:cNvPr>
          <p:cNvCxnSpPr>
            <a:cxnSpLocks/>
          </p:cNvCxnSpPr>
          <p:nvPr/>
        </p:nvCxnSpPr>
        <p:spPr>
          <a:xfrm>
            <a:off x="6914858" y="1916638"/>
            <a:ext cx="0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736488C-7E8A-453E-B498-A5ADD7EEBC4F}"/>
              </a:ext>
            </a:extLst>
          </p:cNvPr>
          <p:cNvCxnSpPr>
            <a:cxnSpLocks/>
          </p:cNvCxnSpPr>
          <p:nvPr/>
        </p:nvCxnSpPr>
        <p:spPr>
          <a:xfrm flipV="1">
            <a:off x="10819075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1E03C8-1ED1-4BFB-B064-A02058541A69}"/>
              </a:ext>
            </a:extLst>
          </p:cNvPr>
          <p:cNvSpPr txBox="1"/>
          <p:nvPr/>
        </p:nvSpPr>
        <p:spPr>
          <a:xfrm>
            <a:off x="2452190" y="3639096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Background thread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847634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832585-31A8-4824-9F20-87F40149B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41</a:t>
            </a:fld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DB942F6-692C-483E-879B-3B30B3E1F825}"/>
              </a:ext>
            </a:extLst>
          </p:cNvPr>
          <p:cNvGrpSpPr/>
          <p:nvPr/>
        </p:nvGrpSpPr>
        <p:grpSpPr>
          <a:xfrm>
            <a:off x="215859" y="1229674"/>
            <a:ext cx="11760237" cy="1804565"/>
            <a:chOff x="1054100" y="887835"/>
            <a:chExt cx="11760237" cy="180456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D1AFDA2-2251-4989-8531-E57999C1FE00}"/>
                </a:ext>
              </a:extLst>
            </p:cNvPr>
            <p:cNvSpPr/>
            <p:nvPr/>
          </p:nvSpPr>
          <p:spPr>
            <a:xfrm>
              <a:off x="1054100" y="887835"/>
              <a:ext cx="11665242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A04671-BD79-4140-BB91-92FE63CFB998}"/>
                </a:ext>
              </a:extLst>
            </p:cNvPr>
            <p:cNvSpPr/>
            <p:nvPr/>
          </p:nvSpPr>
          <p:spPr>
            <a:xfrm>
              <a:off x="2247947" y="2005435"/>
              <a:ext cx="10566390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EB36E094-EC36-49C2-ADF3-049E8165F709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1574800"/>
              <a:ext cx="0" cy="430635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A02A8-5E51-497C-B4A6-AA82D04A8B60}"/>
                </a:ext>
              </a:extLst>
            </p:cNvPr>
            <p:cNvSpPr txBox="1"/>
            <p:nvPr/>
          </p:nvSpPr>
          <p:spPr>
            <a:xfrm>
              <a:off x="1149141" y="1026026"/>
              <a:ext cx="13767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UI Thread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E3DDD-A0BB-4D2F-9AD1-784497F460AF}"/>
                </a:ext>
              </a:extLst>
            </p:cNvPr>
            <p:cNvSpPr txBox="1"/>
            <p:nvPr/>
          </p:nvSpPr>
          <p:spPr>
            <a:xfrm>
              <a:off x="2533440" y="2143626"/>
              <a:ext cx="308764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Main Activity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C5B676C-95E2-444C-BDCC-A8B7C2E0C7E8}"/>
              </a:ext>
            </a:extLst>
          </p:cNvPr>
          <p:cNvCxnSpPr>
            <a:cxnSpLocks/>
          </p:cNvCxnSpPr>
          <p:nvPr/>
        </p:nvCxnSpPr>
        <p:spPr>
          <a:xfrm flipV="1">
            <a:off x="5539838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20354A0-A0F3-450E-B3CA-41184DEA4E92}"/>
              </a:ext>
            </a:extLst>
          </p:cNvPr>
          <p:cNvSpPr/>
          <p:nvPr/>
        </p:nvSpPr>
        <p:spPr>
          <a:xfrm>
            <a:off x="6629406" y="2347274"/>
            <a:ext cx="4356093" cy="686965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09506-BF9F-4057-B800-441BDC7A0CBC}"/>
              </a:ext>
            </a:extLst>
          </p:cNvPr>
          <p:cNvSpPr txBox="1"/>
          <p:nvPr/>
        </p:nvSpPr>
        <p:spPr>
          <a:xfrm>
            <a:off x="6864099" y="2506091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Second Activity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C6A94AB-2361-4A0B-AA29-B9712A613834}"/>
              </a:ext>
            </a:extLst>
          </p:cNvPr>
          <p:cNvCxnSpPr>
            <a:cxnSpLocks/>
          </p:cNvCxnSpPr>
          <p:nvPr/>
        </p:nvCxnSpPr>
        <p:spPr>
          <a:xfrm>
            <a:off x="6914858" y="1916638"/>
            <a:ext cx="0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736488C-7E8A-453E-B498-A5ADD7EEBC4F}"/>
              </a:ext>
            </a:extLst>
          </p:cNvPr>
          <p:cNvCxnSpPr>
            <a:cxnSpLocks/>
          </p:cNvCxnSpPr>
          <p:nvPr/>
        </p:nvCxnSpPr>
        <p:spPr>
          <a:xfrm flipV="1">
            <a:off x="10819075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4C5EAC-7E87-4C5B-99F1-0B922179B67E}"/>
              </a:ext>
            </a:extLst>
          </p:cNvPr>
          <p:cNvSpPr/>
          <p:nvPr/>
        </p:nvSpPr>
        <p:spPr>
          <a:xfrm>
            <a:off x="2273313" y="3480279"/>
            <a:ext cx="9702787" cy="68696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CC1ECC3-6F65-4663-A0AF-8CBFCDEABC5B}"/>
              </a:ext>
            </a:extLst>
          </p:cNvPr>
          <p:cNvCxnSpPr>
            <a:cxnSpLocks/>
          </p:cNvCxnSpPr>
          <p:nvPr/>
        </p:nvCxnSpPr>
        <p:spPr>
          <a:xfrm>
            <a:off x="2451059" y="3049644"/>
            <a:ext cx="0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1E03C8-1ED1-4BFB-B064-A02058541A69}"/>
              </a:ext>
            </a:extLst>
          </p:cNvPr>
          <p:cNvSpPr txBox="1"/>
          <p:nvPr/>
        </p:nvSpPr>
        <p:spPr>
          <a:xfrm>
            <a:off x="2452190" y="3639096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Background thread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82D785B-80A8-4286-90B2-254D4CEE7D1E}"/>
              </a:ext>
            </a:extLst>
          </p:cNvPr>
          <p:cNvCxnSpPr>
            <a:cxnSpLocks/>
          </p:cNvCxnSpPr>
          <p:nvPr/>
        </p:nvCxnSpPr>
        <p:spPr>
          <a:xfrm flipV="1">
            <a:off x="11881100" y="3046938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5937304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1905507"/>
            <a:ext cx="8182610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dirty="0"/>
              <a:t>Делаем нормально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90243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A463B68-7092-4708-91F5-958A89DC0C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Как делали </a:t>
            </a:r>
            <a:br>
              <a:rPr lang="ru-RU" dirty="0"/>
            </a:br>
            <a:r>
              <a:rPr lang="ru-RU" dirty="0"/>
              <a:t>деды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851C6FC-94BC-45EC-AEBF-7B716997A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43</a:t>
            </a:fld>
            <a:endParaRPr lang="ru-RU" dirty="0"/>
          </a:p>
        </p:txBody>
      </p:sp>
      <p:pic>
        <p:nvPicPr>
          <p:cNvPr id="10242" name="Picture 2" descr="No Code :: Блог Вастрик.ру">
            <a:extLst>
              <a:ext uri="{FF2B5EF4-FFF2-40B4-BE49-F238E27FC236}">
                <a16:creationId xmlns:a16="http://schemas.microsoft.com/office/drawing/2014/main" id="{613A2156-5C11-4017-908E-17E83B8D9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34" y="229567"/>
            <a:ext cx="8518765" cy="662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0667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4CB05B4-F686-46C6-8E80-11B2F160B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44</a:t>
            </a:fld>
            <a:endParaRPr lang="ru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AA11D950-8F03-4865-84FC-30142F270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69" y="788619"/>
            <a:ext cx="9726295" cy="823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Отдельный класс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82C0FFF-918D-40A0-BB45-9ED211F9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501" y="1767007"/>
            <a:ext cx="9970999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42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9370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4800E3A-A95A-47D3-A1B2-27E2F7C09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Добавим слушатель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49ACA5-20A2-47E5-8EF6-B9019FA21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45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C1304F-B7E6-48EA-992E-13BCFBAA2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70" y="1718163"/>
            <a:ext cx="11711861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=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32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8416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1928ED8-2B20-4DEF-99EE-68AA7101FF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 подписку</a:t>
            </a:r>
            <a:r>
              <a:rPr lang="en-US" dirty="0"/>
              <a:t>/</a:t>
            </a:r>
            <a:r>
              <a:rPr lang="ru-RU" dirty="0"/>
              <a:t>отписку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A220AC-13EE-40EB-A411-E4FC4BC0E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46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D8478E-BEF8-44DD-88D9-BDF5B3D5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1964384"/>
            <a:ext cx="10129696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55353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BACCB5D-A982-4B18-8769-B2414A21C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Итого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4F1940-0536-4FBE-A6B4-13379CB92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47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8335E2-ED8A-442A-AE5D-A7183F4E3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75" y="181958"/>
            <a:ext cx="9504525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=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38962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20B27F1-1C11-473C-A703-1B273006D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Подписываемся</a:t>
            </a:r>
            <a:r>
              <a:rPr lang="en-US" dirty="0"/>
              <a:t>/</a:t>
            </a:r>
            <a:r>
              <a:rPr lang="ru-RU" dirty="0"/>
              <a:t>отписываемся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CD3667-58CF-42FE-A12B-4BCC20697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48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C1C431-6FC2-4AE2-8C58-82AD95B25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26" y="1585397"/>
            <a:ext cx="11331948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onDestroy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.unsubscribe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5348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EE90FA5-016C-4DCB-9CEB-941C95551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Наследуемся от интерфейса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A397E6-BA4B-4B7F-9FEF-0B36899B2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49</a:t>
            </a:fld>
            <a:endParaRPr lang="ru-R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58C482-C576-4AE6-AD40-5FF5A5A0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1965" y="2382560"/>
            <a:ext cx="8408071" cy="2092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runOnUiThread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textView.setText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3149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Вступление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Содержание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51854675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2644171"/>
            <a:ext cx="818261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dirty="0"/>
              <a:t>Улучшаем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0663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EE90FA5-016C-4DCB-9CEB-941C95551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Делаем </a:t>
            </a:r>
            <a:r>
              <a:rPr lang="en-US" dirty="0" err="1"/>
              <a:t>WeakReference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A397E6-BA4B-4B7F-9FEF-0B36899B2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51</a:t>
            </a:fld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20BC0D-ADCE-4062-94B7-04C598313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82669"/>
            <a:ext cx="12062918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WeakReference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88949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Добавляем </a:t>
            </a:r>
            <a:r>
              <a:rPr lang="en-US" dirty="0"/>
              <a:t>handler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52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787A09-D134-473E-861E-FADDA2D16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594" y="1782396"/>
            <a:ext cx="8590813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Looper.getMainLooper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ru-RU" sz="2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.post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()?.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0371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Что за магия?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53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B9F4D-D481-A74F-809A-C28F9BEE1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16" y="1342753"/>
            <a:ext cx="9347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4319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DAD99E-A072-4A42-804E-2D0BC475F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̶</a:t>
            </a:r>
            <a:r>
              <a:rPr lang="ru-RU" dirty="0" err="1"/>
              <a:t>Т̶и̶к̶о̶в̶а̶я</a:t>
            </a:r>
            <a:r>
              <a:rPr lang="ru-RU" dirty="0"/>
              <a:t>̶ ̶</a:t>
            </a:r>
            <a:r>
              <a:rPr lang="ru-RU" dirty="0" err="1"/>
              <a:t>с̶и̶с̶т̶е̶м̶а</a:t>
            </a:r>
            <a:r>
              <a:rPr lang="ru-RU" dirty="0"/>
              <a:t>̶  </a:t>
            </a:r>
            <a:r>
              <a:rPr lang="en-US" dirty="0"/>
              <a:t>Looper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1F12EF-93E7-4F0B-9E4C-258319864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54</a:t>
            </a:fld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7235BC5-EA5E-47B1-9864-5ECB37FE6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438" y="2151727"/>
            <a:ext cx="10932561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gameIsOpen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ru-RU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handler.executeAllPendingMessage</a:t>
            </a:r>
            <a:r>
              <a:rPr lang="en-US" altLang="ru-RU" sz="4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ru-RU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4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ru-RU" altLang="ru-RU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50203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55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1905507"/>
            <a:ext cx="8182610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dirty="0"/>
              <a:t>Еще улучшаем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23714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Executor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56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DA869-5F4C-EA4B-ABFE-36CBFB3B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0" y="1375037"/>
            <a:ext cx="11538857" cy="46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392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Executor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57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01183-2F46-1D4A-A694-5F5EF8A8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2" y="1420167"/>
            <a:ext cx="11798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4121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Service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58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526EDB5-DDE2-B840-BC33-3ED674E9D425}"/>
              </a:ext>
            </a:extLst>
          </p:cNvPr>
          <p:cNvSpPr/>
          <p:nvPr/>
        </p:nvSpPr>
        <p:spPr>
          <a:xfrm>
            <a:off x="3685568" y="1612532"/>
            <a:ext cx="8195532" cy="686965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E9428-906C-DE42-9D6F-29040B71A823}"/>
              </a:ext>
            </a:extLst>
          </p:cNvPr>
          <p:cNvSpPr/>
          <p:nvPr/>
        </p:nvSpPr>
        <p:spPr>
          <a:xfrm>
            <a:off x="3803134" y="1771348"/>
            <a:ext cx="127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My Service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5">
            <a:extLst>
              <a:ext uri="{FF2B5EF4-FFF2-40B4-BE49-F238E27FC236}">
                <a16:creationId xmlns:a16="http://schemas.microsoft.com/office/drawing/2014/main" id="{96110517-75CC-5A40-940B-6A86A797B5E5}"/>
              </a:ext>
            </a:extLst>
          </p:cNvPr>
          <p:cNvSpPr/>
          <p:nvPr/>
        </p:nvSpPr>
        <p:spPr>
          <a:xfrm>
            <a:off x="312426" y="2882851"/>
            <a:ext cx="4305291" cy="68696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DC772-F59A-3A45-8B38-5F8E83E6E789}"/>
              </a:ext>
            </a:extLst>
          </p:cNvPr>
          <p:cNvSpPr txBox="1"/>
          <p:nvPr/>
        </p:nvSpPr>
        <p:spPr>
          <a:xfrm>
            <a:off x="597919" y="3021042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Main Activity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0" name="Прямая со стрелкой 7">
            <a:extLst>
              <a:ext uri="{FF2B5EF4-FFF2-40B4-BE49-F238E27FC236}">
                <a16:creationId xmlns:a16="http://schemas.microsoft.com/office/drawing/2014/main" id="{EE106E56-5F72-CB48-A4F0-5CB67F84F224}"/>
              </a:ext>
            </a:extLst>
          </p:cNvPr>
          <p:cNvCxnSpPr>
            <a:cxnSpLocks/>
          </p:cNvCxnSpPr>
          <p:nvPr/>
        </p:nvCxnSpPr>
        <p:spPr>
          <a:xfrm flipV="1">
            <a:off x="3685568" y="2299498"/>
            <a:ext cx="0" cy="583353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4738323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389A4C-D905-2246-A287-07F348073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59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80108-75DB-5E45-BA52-7C0B9846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107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Как запускаются приложения</a:t>
            </a:r>
          </a:p>
          <a:p>
            <a:pPr marL="228600" lvl="0" indent="-228600" eaLnBrk="1" fontAlgn="auto" hangingPunct="1"/>
            <a:r>
              <a:rPr lang="ru-RU" dirty="0"/>
              <a:t>Тиковая система</a:t>
            </a:r>
          </a:p>
          <a:p>
            <a:pPr marL="228600" lvl="0" indent="-228600" eaLnBrk="1" fontAlgn="auto" hangingPunct="1"/>
            <a:r>
              <a:rPr lang="ru-RU" dirty="0"/>
              <a:t>16 </a:t>
            </a:r>
            <a:r>
              <a:rPr lang="ru-RU" dirty="0" err="1"/>
              <a:t>мс</a:t>
            </a:r>
            <a:endParaRPr lang="ru-RU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Как бить себя по рукам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Почему все сложнее чем кажется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Вступление</a:t>
            </a:r>
          </a:p>
        </p:txBody>
      </p:sp>
    </p:spTree>
    <p:extLst>
      <p:ext uri="{BB962C8B-B14F-4D97-AF65-F5344CB8AC3E}">
        <p14:creationId xmlns:p14="http://schemas.microsoft.com/office/powerpoint/2010/main" val="183881934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769BCBB-21C2-4934-9F22-B3779FBED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AsyncTask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C77F5B-D8E1-4ADA-A338-75B5BE12E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60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41559-2AF5-DC42-9209-7FB6324C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702412"/>
            <a:ext cx="11094720" cy="345317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78454A-57F2-2448-9A76-743333B1BE41}"/>
              </a:ext>
            </a:extLst>
          </p:cNvPr>
          <p:cNvCxnSpPr/>
          <p:nvPr/>
        </p:nvCxnSpPr>
        <p:spPr>
          <a:xfrm>
            <a:off x="5342709" y="0"/>
            <a:ext cx="0" cy="6858000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5443645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en-US" dirty="0" err="1"/>
              <a:t>RxJava</a:t>
            </a:r>
            <a:endParaRPr lang="en-US" dirty="0"/>
          </a:p>
          <a:p>
            <a:pPr marL="228600" lvl="0" indent="-228600" eaLnBrk="1" fontAlgn="auto" hangingPunct="1"/>
            <a:r>
              <a:rPr lang="ru-RU" dirty="0" err="1"/>
              <a:t>Корутины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А можно попроще?</a:t>
            </a:r>
          </a:p>
        </p:txBody>
      </p:sp>
    </p:spTree>
    <p:extLst>
      <p:ext uri="{BB962C8B-B14F-4D97-AF65-F5344CB8AC3E}">
        <p14:creationId xmlns:p14="http://schemas.microsoft.com/office/powerpoint/2010/main" val="3248293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2644171"/>
            <a:ext cx="818261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96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Можно</a:t>
            </a:r>
          </a:p>
        </p:txBody>
      </p:sp>
    </p:spTree>
    <p:extLst>
      <p:ext uri="{BB962C8B-B14F-4D97-AF65-F5344CB8AC3E}">
        <p14:creationId xmlns:p14="http://schemas.microsoft.com/office/powerpoint/2010/main" val="370598037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34C76B5-0721-480B-8ACF-C96766152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2875" y="762664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 из этого покемоны?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725B95-81A2-41E5-AA62-14F5D5464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63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D2F77-A5B6-478E-8C3F-DED12374D317}"/>
              </a:ext>
            </a:extLst>
          </p:cNvPr>
          <p:cNvSpPr txBox="1"/>
          <p:nvPr/>
        </p:nvSpPr>
        <p:spPr>
          <a:xfrm>
            <a:off x="2438358" y="2223530"/>
            <a:ext cx="5107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kine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C20A6-9B0D-44ED-B222-5BF5E81D6A16}"/>
              </a:ext>
            </a:extLst>
          </p:cNvPr>
          <p:cNvSpPr txBox="1"/>
          <p:nvPr/>
        </p:nvSpPr>
        <p:spPr>
          <a:xfrm>
            <a:off x="3809958" y="1981862"/>
            <a:ext cx="953144" cy="477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rxjava</a:t>
            </a:r>
            <a:endParaRPr kumimoji="0" lang="ru-RU" sz="25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D3AAF-39E2-4FF2-95D0-4147452DA9F0}"/>
              </a:ext>
            </a:extLst>
          </p:cNvPr>
          <p:cNvSpPr txBox="1"/>
          <p:nvPr/>
        </p:nvSpPr>
        <p:spPr>
          <a:xfrm>
            <a:off x="4360660" y="3156538"/>
            <a:ext cx="114229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coroutines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CB0A0-5E99-4BEE-B298-60D29E5E49D0}"/>
              </a:ext>
            </a:extLst>
          </p:cNvPr>
          <p:cNvSpPr txBox="1"/>
          <p:nvPr/>
        </p:nvSpPr>
        <p:spPr>
          <a:xfrm>
            <a:off x="1433369" y="3531768"/>
            <a:ext cx="190372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rnetwork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A8F0E-DE23-4EAB-8D0A-35513F2B32CE}"/>
              </a:ext>
            </a:extLst>
          </p:cNvPr>
          <p:cNvSpPr txBox="1"/>
          <p:nvPr/>
        </p:nvSpPr>
        <p:spPr>
          <a:xfrm>
            <a:off x="6696616" y="3854933"/>
            <a:ext cx="7431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okhttp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20317E-1B1D-4EA0-92CE-CED92913DAB0}"/>
              </a:ext>
            </a:extLst>
          </p:cNvPr>
          <p:cNvSpPr txBox="1"/>
          <p:nvPr/>
        </p:nvSpPr>
        <p:spPr>
          <a:xfrm>
            <a:off x="4405751" y="4515879"/>
            <a:ext cx="3985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lon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60419D-ADBF-482A-8AD7-52B598BEACBA}"/>
              </a:ext>
            </a:extLst>
          </p:cNvPr>
          <p:cNvSpPr txBox="1"/>
          <p:nvPr/>
        </p:nvSpPr>
        <p:spPr>
          <a:xfrm>
            <a:off x="5519314" y="4146549"/>
            <a:ext cx="76399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fuel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E2AA25-C458-4B5E-91B9-100FB3B7F23B}"/>
              </a:ext>
            </a:extLst>
          </p:cNvPr>
          <p:cNvSpPr txBox="1"/>
          <p:nvPr/>
        </p:nvSpPr>
        <p:spPr>
          <a:xfrm>
            <a:off x="7833712" y="2199870"/>
            <a:ext cx="7255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merlin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4035F-D514-41C1-862F-24CC41D44E1B}"/>
              </a:ext>
            </a:extLst>
          </p:cNvPr>
          <p:cNvSpPr txBox="1"/>
          <p:nvPr/>
        </p:nvSpPr>
        <p:spPr>
          <a:xfrm>
            <a:off x="3124200" y="4700544"/>
            <a:ext cx="9515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n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idoking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6559AD-3D8E-46C3-AD43-1337507C1F11}"/>
              </a:ext>
            </a:extLst>
          </p:cNvPr>
          <p:cNvSpPr txBox="1"/>
          <p:nvPr/>
        </p:nvSpPr>
        <p:spPr>
          <a:xfrm>
            <a:off x="5766023" y="2410397"/>
            <a:ext cx="10813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s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andslash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EE7838-607D-4BD4-B0BB-29F886959661}"/>
              </a:ext>
            </a:extLst>
          </p:cNvPr>
          <p:cNvSpPr txBox="1"/>
          <p:nvPr/>
        </p:nvSpPr>
        <p:spPr>
          <a:xfrm>
            <a:off x="9486900" y="4146549"/>
            <a:ext cx="10204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c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harizard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D3B5F9-5ADD-40B4-B8B4-392CC57DC9CB}"/>
              </a:ext>
            </a:extLst>
          </p:cNvPr>
          <p:cNvSpPr txBox="1"/>
          <p:nvPr/>
        </p:nvSpPr>
        <p:spPr>
          <a:xfrm>
            <a:off x="7439766" y="4885209"/>
            <a:ext cx="1732203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600" dirty="0" err="1"/>
              <a:t>d</a:t>
            </a:r>
            <a:r>
              <a:rPr kumimoji="0" lang="en-US" sz="46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odrio</a:t>
            </a:r>
            <a:endParaRPr kumimoji="0" lang="ru-RU" sz="4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95369A-92FE-4244-B825-39CEDB14EC4D}"/>
              </a:ext>
            </a:extLst>
          </p:cNvPr>
          <p:cNvSpPr txBox="1"/>
          <p:nvPr/>
        </p:nvSpPr>
        <p:spPr>
          <a:xfrm>
            <a:off x="8559230" y="2858530"/>
            <a:ext cx="3045062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000" dirty="0" err="1"/>
              <a:t>e</a:t>
            </a:r>
            <a:r>
              <a:rPr kumimoji="0" lang="en-US" sz="50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lectabuzz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1385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34C76B5-0721-480B-8ACF-C96766152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2875" y="762664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RxJava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725B95-81A2-41E5-AA62-14F5D5464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64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05FFE-DF5F-1642-AE7A-F13A5635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6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238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12A9B-EF02-0843-88F7-0EA96F7BF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65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C5DCB-1F78-9047-B710-85C3CDA3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0111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FA46A-1A05-4C4E-A401-2E25E1BB90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FE7A7-E5E2-9442-846C-FF0A2ED12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66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83834-DD9B-3147-9E09-3CA0D5B0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6800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25576-D924-BB46-A653-0EAA17D4F2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7CB52-2D81-A341-B183-9B264EB30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67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7E9DB-B49A-2248-9883-ECFABC48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498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0F15F2-4E53-4E49-9DBA-D469CE8A1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670CC-02AE-5843-AF29-F85E3299D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68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1F65A-7E95-5241-82B2-92F27496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4559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0E2E71-D506-624E-9BEC-466CD0825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32B833-6F66-B446-ADE1-3D0418F62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69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F04A9-B7C5-084D-8A98-E315862C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239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B1C7A-1027-420F-9658-E36E0A3E0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3846" r="769" b="384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4ED2E3A6-3C37-48A8-9965-CC651BDB2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Запуск приложения </a:t>
            </a:r>
            <a:r>
              <a:rPr lang="en-US" dirty="0"/>
              <a:t>Android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367E64-7323-486E-80EA-AE7E0AB11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38D4C9-A909-46C2-821E-08201168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0"/>
            <a:ext cx="11429999" cy="685800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8862BA9-8E95-4DF4-8B4B-ED31E88ED4D7}"/>
              </a:ext>
            </a:extLst>
          </p:cNvPr>
          <p:cNvGrpSpPr/>
          <p:nvPr/>
        </p:nvGrpSpPr>
        <p:grpSpPr>
          <a:xfrm>
            <a:off x="0" y="-2"/>
            <a:ext cx="6704214" cy="1790702"/>
            <a:chOff x="-24246" y="-3002"/>
            <a:chExt cx="6704214" cy="1790702"/>
          </a:xfrm>
        </p:grpSpPr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00280DF5-24CC-44AA-8EE6-C76B38AE9C74}"/>
                </a:ext>
              </a:extLst>
            </p:cNvPr>
            <p:cNvGrpSpPr/>
            <p:nvPr/>
          </p:nvGrpSpPr>
          <p:grpSpPr>
            <a:xfrm>
              <a:off x="-24246" y="-3002"/>
              <a:ext cx="6704214" cy="1790701"/>
              <a:chOff x="-24246" y="-3002"/>
              <a:chExt cx="6704214" cy="1790701"/>
            </a:xfrm>
          </p:grpSpPr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FD622F85-C32B-4790-9DD3-93E148368BAA}"/>
                  </a:ext>
                </a:extLst>
              </p:cNvPr>
              <p:cNvSpPr/>
              <p:nvPr/>
            </p:nvSpPr>
            <p:spPr>
              <a:xfrm>
                <a:off x="-24246" y="-3000"/>
                <a:ext cx="4890654" cy="1790699"/>
              </a:xfrm>
              <a:prstGeom prst="rect">
                <a:avLst/>
              </a:prstGeom>
              <a:solidFill>
                <a:schemeClr val="accent5">
                  <a:hueOff val="-10800000"/>
                  <a:satOff val="-100001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34" name="Равнобедренный треугольник 33">
                <a:extLst>
                  <a:ext uri="{FF2B5EF4-FFF2-40B4-BE49-F238E27FC236}">
                    <a16:creationId xmlns:a16="http://schemas.microsoft.com/office/drawing/2014/main" id="{B8F9CB7C-D2EE-4151-AFF8-08ACE3E2C307}"/>
                  </a:ext>
                </a:extLst>
              </p:cNvPr>
              <p:cNvSpPr/>
              <p:nvPr/>
            </p:nvSpPr>
            <p:spPr>
              <a:xfrm rot="5400000">
                <a:off x="4877838" y="-14432"/>
                <a:ext cx="1790699" cy="1813560"/>
              </a:xfrm>
              <a:prstGeom prst="triangle">
                <a:avLst>
                  <a:gd name="adj" fmla="val 0"/>
                </a:avLst>
              </a:prstGeom>
              <a:solidFill>
                <a:schemeClr val="accent5">
                  <a:hueOff val="-10800000"/>
                  <a:satOff val="-100001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35" name="Прямая соединительная линия 18">
                <a:extLst>
                  <a:ext uri="{FF2B5EF4-FFF2-40B4-BE49-F238E27FC236}">
                    <a16:creationId xmlns:a16="http://schemas.microsoft.com/office/drawing/2014/main" id="{DAC49BE5-A130-4087-89C0-193484B7CB73}"/>
                  </a:ext>
                </a:extLst>
              </p:cNvPr>
              <p:cNvSpPr/>
              <p:nvPr/>
            </p:nvSpPr>
            <p:spPr>
              <a:xfrm>
                <a:off x="982569" y="324740"/>
                <a:ext cx="1080000" cy="0"/>
              </a:xfrm>
              <a:prstGeom prst="line">
                <a:avLst/>
              </a:prstGeom>
              <a:noFill/>
              <a:ln w="76200" cap="flat">
                <a:solidFill>
                  <a:srgbClr val="FB2A38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2" name="Прямоугольник: один усеченный угол 31">
              <a:extLst>
                <a:ext uri="{FF2B5EF4-FFF2-40B4-BE49-F238E27FC236}">
                  <a16:creationId xmlns:a16="http://schemas.microsoft.com/office/drawing/2014/main" id="{4724FC02-28D0-4A21-9901-9E7FF9E032BB}"/>
                </a:ext>
              </a:extLst>
            </p:cNvPr>
            <p:cNvSpPr/>
            <p:nvPr/>
          </p:nvSpPr>
          <p:spPr>
            <a:xfrm flipV="1">
              <a:off x="-24246" y="-3000"/>
              <a:ext cx="5137265" cy="1790700"/>
            </a:xfrm>
            <a:prstGeom prst="snip1Rect">
              <a:avLst>
                <a:gd name="adj" fmla="val 50000"/>
              </a:avLst>
            </a:prstGeom>
            <a:blipFill>
              <a:blip r:embed="rId3"/>
              <a:stretch>
                <a:fillRect l="4201" t="-80069" r="29469" b="80069"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30" name="Текст 2">
            <a:extLst>
              <a:ext uri="{FF2B5EF4-FFF2-40B4-BE49-F238E27FC236}">
                <a16:creationId xmlns:a16="http://schemas.microsoft.com/office/drawing/2014/main" id="{3CDC5BA7-C425-406E-B71A-4A8874062360}"/>
              </a:ext>
            </a:extLst>
          </p:cNvPr>
          <p:cNvSpPr txBox="1">
            <a:spLocks/>
          </p:cNvSpPr>
          <p:nvPr/>
        </p:nvSpPr>
        <p:spPr>
          <a:xfrm>
            <a:off x="1006815" y="791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ru-RU" sz="3200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>
                <a:solidFill>
                  <a:schemeClr val="tx1"/>
                </a:solidFill>
              </a:rPr>
              <a:t>Запуск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417768507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0369C-A32F-A141-8CA4-8C2F6BB498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97C7C-A185-C043-9528-755DD75BD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70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A2DB6-A1CE-C84D-9F78-220173E1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2503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8A8B6-FE5E-0549-A634-1451C4F05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Корутины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AEC7E6-187C-0147-B113-A16E272A9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71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F42F5-4012-6C4F-B8EC-CD09C9DF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99" y="1443399"/>
            <a:ext cx="8958265" cy="50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5432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144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DAD99E-A072-4A42-804E-2D0BC475F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Тиковая система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1F12EF-93E7-4F0B-9E4C-258319864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</a:t>
            </a:fld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7235BC5-EA5E-47B1-9864-5ECB37FE6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670" y="2459504"/>
            <a:ext cx="680466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gameIsOpen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17179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4453889" y="2644171"/>
            <a:ext cx="328422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dirty="0"/>
              <a:t>16 </a:t>
            </a:r>
            <a:r>
              <a:rPr lang="ru-RU" sz="9600" dirty="0" err="1"/>
              <a:t>мс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16334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Другая 110">
      <a:majorFont>
        <a:latin typeface="Proxima Nova Bold"/>
        <a:ea typeface="Calibri"/>
        <a:cs typeface="Calibri"/>
      </a:majorFont>
      <a:minorFont>
        <a:latin typeface="Proxima Nova Regular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ilStone-template" id="{CDA7B6DE-603D-984D-A541-9EA5B07479E4}" vid="{00D51195-0BFD-4F44-ABA0-A8BF00616287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6324</TotalTime>
  <Words>1460</Words>
  <Application>Microsoft Macintosh PowerPoint</Application>
  <PresentationFormat>Widescreen</PresentationFormat>
  <Paragraphs>191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Calibri Light</vt:lpstr>
      <vt:lpstr>Consolas</vt:lpstr>
      <vt:lpstr>Nanum Pen Script</vt:lpstr>
      <vt:lpstr>Proxima Nova Bold</vt:lpstr>
      <vt:lpstr>Proxima Nova Light</vt:lpstr>
      <vt:lpstr>Proxima Nova Regular</vt:lpstr>
      <vt:lpstr>Roboto</vt:lpstr>
      <vt:lpstr>Wingdings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60fps = 1000ms / 60f = 16,6ms</vt:lpstr>
      <vt:lpstr>PowerPoint Presentation</vt:lpstr>
      <vt:lpstr>PowerPoint Presentation</vt:lpstr>
      <vt:lpstr>PowerPoint Presentation</vt:lpstr>
      <vt:lpstr>120fps = 1000ms / 120f = 8,3ms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Никита Куликов</cp:lastModifiedBy>
  <cp:revision>77</cp:revision>
  <cp:lastPrinted>2019-07-04T18:32:01Z</cp:lastPrinted>
  <dcterms:created xsi:type="dcterms:W3CDTF">2020-08-31T13:02:22Z</dcterms:created>
  <dcterms:modified xsi:type="dcterms:W3CDTF">2021-04-22T17:50:09Z</dcterms:modified>
</cp:coreProperties>
</file>